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82616"/>
          <c:y val="0.126721"/>
          <c:w val="0.912384"/>
          <c:h val="0.786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稅前盈餘（單位：億）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467.000000</c:v>
                </c:pt>
                <c:pt idx="1">
                  <c:v>786.000000</c:v>
                </c:pt>
                <c:pt idx="2">
                  <c:v>1276.000000</c:v>
                </c:pt>
                <c:pt idx="3">
                  <c:v>1502.000000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400"/>
        <c:minorUnit val="20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95863"/>
          <c:y val="0"/>
          <c:w val="0.89089"/>
          <c:h val="0.09367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大標題文字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/>
          <a:lstStyle>
            <a:lvl1pPr defTabSz="457200">
              <a:defRPr cap="all" spc="208" sz="10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18" name="幻燈片編號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 defTabSz="457200">
              <a:defRPr cap="all" spc="28" sz="1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6" name="幻燈片編號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34" name="內文層級一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大標題文字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43" name="內文層級一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4" name="幻燈片編號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大標題文字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52" name="內文層級一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3" name="幻燈片編號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大標題文字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 anchor="t"/>
          <a:lstStyle>
            <a:lvl1pPr defTabSz="457200">
              <a:defRPr cap="all" spc="208" sz="10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61" name="內文層級一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 defTabSz="457200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228600" algn="ctr" defTabSz="457200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457200" algn="ctr" defTabSz="457200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685800" algn="ctr" defTabSz="457200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914400" algn="ctr" defTabSz="457200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2" name="幻燈片編號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 defTabSz="457200">
              <a:defRPr cap="all" spc="28" sz="1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57200">
              <a:spcBef>
                <a:spcPts val="0"/>
              </a:spcBef>
              <a:buSzTx/>
              <a:buNone/>
              <a:defRPr cap="all" spc="234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170" name="大標題文字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 anchor="t"/>
          <a:lstStyle>
            <a:lvl1pPr defTabSz="457200"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71" name="內文層級一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</p:spPr>
        <p:txBody>
          <a:bodyPr anchor="t"/>
          <a:lstStyle>
            <a:lvl1pPr marL="381000" indent="-381000" defTabSz="457200">
              <a:spcBef>
                <a:spcPts val="3400"/>
              </a:spcBef>
              <a:buClr>
                <a:srgbClr val="9A958E"/>
              </a:buClr>
              <a:buSzPct val="75000"/>
              <a:defRPr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indent="-381000" defTabSz="457200">
              <a:spcBef>
                <a:spcPts val="3400"/>
              </a:spcBef>
              <a:buClr>
                <a:srgbClr val="9A958E"/>
              </a:buClr>
              <a:buSzPct val="75000"/>
              <a:defRPr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indent="-381000" defTabSz="457200">
              <a:spcBef>
                <a:spcPts val="3400"/>
              </a:spcBef>
              <a:buClr>
                <a:srgbClr val="9A958E"/>
              </a:buClr>
              <a:buSzPct val="75000"/>
              <a:defRPr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indent="-381000" defTabSz="457200">
              <a:spcBef>
                <a:spcPts val="3400"/>
              </a:spcBef>
              <a:buClr>
                <a:srgbClr val="9A958E"/>
              </a:buClr>
              <a:buSzPct val="75000"/>
              <a:defRPr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indent="-381000" defTabSz="457200">
              <a:spcBef>
                <a:spcPts val="3400"/>
              </a:spcBef>
              <a:buClr>
                <a:srgbClr val="9A958E"/>
              </a:buClr>
              <a:buSzPct val="75000"/>
              <a:defRPr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2" name="幻燈片編號"/>
          <p:cNvSpPr txBox="1"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>
            <a:lvl1pPr defTabSz="457200"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57200">
              <a:spcBef>
                <a:spcPts val="0"/>
              </a:spcBef>
              <a:buSzTx/>
              <a:buNone/>
              <a:defRPr cap="all" spc="234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180" name="大標題文字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 anchor="t"/>
          <a:lstStyle>
            <a:lvl1pPr defTabSz="457200"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81" name="幻燈片編號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 defTabSz="457200"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影像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9" name="大標題文字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 anchor="t"/>
          <a:lstStyle>
            <a:lvl1pPr algn="l" defTabSz="457200">
              <a:lnSpc>
                <a:spcPct val="80000"/>
              </a:lnSpc>
              <a:defRPr cap="all" spc="148" sz="74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90" name="內文層級一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spcBef>
                <a:spcPts val="0"/>
              </a:spcBef>
              <a:buSzTx/>
              <a:buNone/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228600" defTabSz="457200">
              <a:spcBef>
                <a:spcPts val="0"/>
              </a:spcBef>
              <a:buSzTx/>
              <a:buNone/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457200" defTabSz="457200">
              <a:spcBef>
                <a:spcPts val="0"/>
              </a:spcBef>
              <a:buSzTx/>
              <a:buNone/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685800" defTabSz="457200">
              <a:spcBef>
                <a:spcPts val="0"/>
              </a:spcBef>
              <a:buSzTx/>
              <a:buNone/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914400" defTabSz="457200">
              <a:spcBef>
                <a:spcPts val="0"/>
              </a:spcBef>
              <a:buSzTx/>
              <a:buNone/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1" name="幻燈片編號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 defTabSz="457200"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surtech…"/>
          <p:cNvSpPr txBox="1"/>
          <p:nvPr>
            <p:ph type="title"/>
          </p:nvPr>
        </p:nvSpPr>
        <p:spPr>
          <a:xfrm>
            <a:off x="673100" y="1889425"/>
            <a:ext cx="11658600" cy="3568701"/>
          </a:xfrm>
          <a:prstGeom prst="rect">
            <a:avLst/>
          </a:prstGeom>
        </p:spPr>
        <p:txBody>
          <a:bodyPr/>
          <a:lstStyle/>
          <a:p>
            <a:pPr defTabSz="301752">
              <a:defRPr spc="137" sz="6864"/>
            </a:pPr>
            <a:r>
              <a:t>Insurtech</a:t>
            </a:r>
          </a:p>
          <a:p>
            <a:pPr defTabSz="301752">
              <a:defRPr spc="137" sz="6864"/>
            </a:pPr>
            <a:r>
              <a:t>And </a:t>
            </a:r>
          </a:p>
          <a:p>
            <a:pPr defTabSz="301752">
              <a:defRPr spc="137" sz="6864"/>
            </a:pPr>
            <a:r>
              <a:t>Risk Management</a:t>
            </a:r>
          </a:p>
        </p:txBody>
      </p:sp>
      <p:sp>
        <p:nvSpPr>
          <p:cNvPr id="201" name="幻燈片編號"/>
          <p:cNvSpPr txBox="1"/>
          <p:nvPr>
            <p:ph type="sldNum" sz="quarter" idx="2"/>
          </p:nvPr>
        </p:nvSpPr>
        <p:spPr>
          <a:xfrm>
            <a:off x="6388604" y="9231630"/>
            <a:ext cx="227593" cy="3376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creen Shot 2016-12-05 at 10.48.08 AM.png" descr="Screen Shot 2016-12-05 at 10.48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602541"/>
            <a:ext cx="13004801" cy="6548518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幻燈片編號"/>
          <p:cNvSpPr txBox="1"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Quiz"/>
          <p:cNvSpPr txBox="1"/>
          <p:nvPr/>
        </p:nvSpPr>
        <p:spPr>
          <a:xfrm rot="1500000">
            <a:off x="10105347" y="1570905"/>
            <a:ext cx="143591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defRPr b="0" i="1" sz="4800">
                <a:solidFill>
                  <a:srgbClr val="FF26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Quiz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creen Shot 2016-12-05 at 9.31.34 AM.png" descr="Screen Shot 2016-12-05 at 9.31.3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04437"/>
            <a:ext cx="13004801" cy="674472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幻燈片編號"/>
          <p:cNvSpPr txBox="1"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creen Shot 2016-12-05 at 9.31.50 AM.png" descr="Screen Shot 2016-12-05 at 9.31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40311"/>
            <a:ext cx="13004801" cy="667297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幻燈片編號"/>
          <p:cNvSpPr txBox="1"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creen Shot 2016-12-05 at 9.32.05 AM.png" descr="Screen Shot 2016-12-05 at 9.32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67846"/>
            <a:ext cx="13004801" cy="661790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幻燈片編號"/>
          <p:cNvSpPr txBox="1"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creen Shot 2016-12-05 at 9.32.19 AM.png" descr="Screen Shot 2016-12-05 at 9.32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74426"/>
            <a:ext cx="13004801" cy="660474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幻燈片編號"/>
          <p:cNvSpPr txBox="1"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幻燈片編號"/>
          <p:cNvSpPr txBox="1"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5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9615" y="712122"/>
            <a:ext cx="10105570" cy="832935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Quiz"/>
          <p:cNvSpPr txBox="1"/>
          <p:nvPr/>
        </p:nvSpPr>
        <p:spPr>
          <a:xfrm rot="1500000">
            <a:off x="10638747" y="504105"/>
            <a:ext cx="143591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defRPr b="0" i="1" sz="4800">
                <a:solidFill>
                  <a:srgbClr val="FF26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Quiz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金融科技的…"/>
          <p:cNvSpPr txBox="1"/>
          <p:nvPr>
            <p:ph type="title"/>
          </p:nvPr>
        </p:nvSpPr>
        <p:spPr>
          <a:xfrm>
            <a:off x="673100" y="2387600"/>
            <a:ext cx="11658600" cy="3886200"/>
          </a:xfrm>
          <a:prstGeom prst="rect">
            <a:avLst/>
          </a:prstGeom>
        </p:spPr>
        <p:txBody>
          <a:bodyPr/>
          <a:lstStyle/>
          <a:p>
            <a:pPr/>
            <a:r>
              <a:t>金融科技的</a:t>
            </a:r>
          </a:p>
          <a:p>
            <a:pPr/>
            <a:r>
              <a:t>風險管理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根據金管會金融科技發展策略白皮書（p. 53-79）"/>
          <p:cNvSpPr txBox="1"/>
          <p:nvPr>
            <p:ph type="body" idx="13"/>
          </p:nvPr>
        </p:nvSpPr>
        <p:spPr>
          <a:xfrm>
            <a:off x="673100" y="1320800"/>
            <a:ext cx="11658600" cy="571500"/>
          </a:xfrm>
          <a:prstGeom prst="rect">
            <a:avLst/>
          </a:prstGeom>
        </p:spPr>
        <p:txBody>
          <a:bodyPr/>
          <a:lstStyle/>
          <a:p>
            <a:pPr/>
            <a:r>
              <a:t>根據金管會金融科技發展策略白皮書（p. 53-79）</a:t>
            </a:r>
          </a:p>
        </p:txBody>
      </p:sp>
      <p:sp>
        <p:nvSpPr>
          <p:cNvPr id="264" name="金融科技的風險管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">
              <a:defRPr spc="83" sz="4160">
                <a:solidFill>
                  <a:srgbClr val="000000"/>
                </a:solidFill>
              </a:defRPr>
            </a:lvl1pPr>
          </a:lstStyle>
          <a:p>
            <a:pPr/>
            <a:r>
              <a:t>金融科技的風險管理</a:t>
            </a:r>
          </a:p>
        </p:txBody>
      </p:sp>
      <p:sp>
        <p:nvSpPr>
          <p:cNvPr id="265" name="第一章 風險管理…"/>
          <p:cNvSpPr txBox="1"/>
          <p:nvPr/>
        </p:nvSpPr>
        <p:spPr>
          <a:xfrm>
            <a:off x="1938211" y="2226773"/>
            <a:ext cx="4422039" cy="684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spcBef>
                <a:spcPts val="3400"/>
              </a:spcBef>
              <a:defRPr b="0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第一章 風險管理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一、法遵科技(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RegTech</a:t>
            </a:r>
            <a:r>
              <a:t>) 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二、銀行業風險管理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三、證券期貨業風險管理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四、保險業風險管理 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spcBef>
                <a:spcPts val="3400"/>
              </a:spcBef>
              <a:defRPr b="0"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>
                <a:solidFill>
                  <a:srgbClr val="000000"/>
                </a:solidFill>
              </a:rPr>
              <a:t>第二章 金融消費者保護</a:t>
            </a:r>
            <a:endParaRPr>
              <a:solidFill>
                <a:srgbClr val="000000"/>
              </a:solidFill>
            </a:endParaRP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英、美國及我國現況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2100"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spcBef>
                <a:spcPts val="3400"/>
              </a:spcBef>
              <a:defRPr b="0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第三章 新興資訊安全議題 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一、網路金融犯罪防治</a:t>
            </a:r>
            <a:endParaRPr sz="1200"/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二、關鍵基礎建設保護 </a:t>
            </a:r>
            <a:endParaRPr sz="1200"/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三、資安事件應變及分享 </a:t>
            </a:r>
          </a:p>
        </p:txBody>
      </p:sp>
      <p:sp>
        <p:nvSpPr>
          <p:cNvPr id="266" name="文字"/>
          <p:cNvSpPr txBox="1"/>
          <p:nvPr/>
        </p:nvSpPr>
        <p:spPr>
          <a:xfrm>
            <a:off x="1107085" y="3136900"/>
            <a:ext cx="127001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267" name="摘要：…"/>
          <p:cNvSpPr txBox="1"/>
          <p:nvPr/>
        </p:nvSpPr>
        <p:spPr>
          <a:xfrm>
            <a:off x="7216775" y="3300588"/>
            <a:ext cx="4942637" cy="3401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b="0"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solidFill>
                  <a:srgbClr val="FF2600"/>
                </a:solidFill>
              </a:rPr>
              <a:t>摘要：</a:t>
            </a:r>
          </a:p>
          <a:p>
            <a:pPr algn="l" defTabSz="457200">
              <a:spcBef>
                <a:spcPts val="3400"/>
              </a:spcBef>
              <a:defRPr b="0"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落實</a:t>
            </a:r>
            <a:r>
              <a:rPr>
                <a:solidFill>
                  <a:srgbClr val="0433FF"/>
                </a:solidFill>
              </a:rPr>
              <a:t>雙翼監理</a:t>
            </a:r>
            <a:r>
              <a:t>,建立</a:t>
            </a:r>
          </a:p>
          <a:p>
            <a:pPr algn="l" defTabSz="457200">
              <a:spcBef>
                <a:spcPts val="3400"/>
              </a:spcBef>
              <a:defRPr b="0"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金融</a:t>
            </a:r>
            <a:r>
              <a:rPr>
                <a:solidFill>
                  <a:srgbClr val="0433FF"/>
                </a:solidFill>
              </a:rPr>
              <a:t>資安</a:t>
            </a:r>
            <a:r>
              <a:t>資訊分享與分析中心 </a:t>
            </a:r>
            <a:br>
              <a:rPr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第一章 風險管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">
              <a:defRPr spc="83" sz="4160">
                <a:solidFill>
                  <a:srgbClr val="000000"/>
                </a:solidFill>
              </a:defRPr>
            </a:lvl1pPr>
          </a:lstStyle>
          <a:p>
            <a:pPr/>
            <a:r>
              <a:t>第一章 風險管理</a:t>
            </a:r>
          </a:p>
        </p:txBody>
      </p:sp>
      <p:sp>
        <p:nvSpPr>
          <p:cNvPr id="270" name="一、法遵科技(RegTech；Regulation Technology)…"/>
          <p:cNvSpPr txBox="1"/>
          <p:nvPr/>
        </p:nvSpPr>
        <p:spPr>
          <a:xfrm>
            <a:off x="1115491" y="1561895"/>
            <a:ext cx="10773818" cy="6804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spcBef>
                <a:spcPts val="3400"/>
              </a:spcBef>
              <a:defRPr b="0"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一、法遵科技(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RegTech</a:t>
            </a:r>
            <a:r>
              <a:t>；Regulation Technology) 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利用資訊科技,廣泛蒐集各國金融監理制度與法規要求,提供分析與管理的工具,自動協助金融機構遵守法規要求,以降低</a:t>
            </a:r>
            <a:r>
              <a:rPr>
                <a:solidFill>
                  <a:srgbClr val="FF2600"/>
                </a:solidFill>
              </a:rPr>
              <a:t>作業風險</a:t>
            </a:r>
          </a:p>
          <a:p>
            <a:pPr algn="l" defTabSz="457200">
              <a:spcBef>
                <a:spcPts val="3400"/>
              </a:spcBef>
              <a:defRPr b="0"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二、銀行業風險管理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1988 Basel I：</a:t>
            </a:r>
            <a:r>
              <a:rPr>
                <a:solidFill>
                  <a:srgbClr val="FF2600"/>
                </a:solidFill>
              </a:rPr>
              <a:t>資本計算</a:t>
            </a:r>
            <a:r>
              <a:t>，主要風險來源為信用風險與市場風險 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2007: Basel II：三大支柱。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第一支柱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—</a:t>
            </a:r>
            <a:r>
              <a:t>最低資本要求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第二支柱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—</a:t>
            </a:r>
            <a:r>
              <a:t>監理審查原則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第三支柱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—</a:t>
            </a:r>
            <a:r>
              <a:t>市場紀律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2010: Basel III：完整之資本與流動性改革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第一章 風險管理(續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78892">
              <a:defRPr spc="73" sz="3660">
                <a:solidFill>
                  <a:srgbClr val="000000"/>
                </a:solidFill>
              </a:defRPr>
            </a:lvl1pPr>
          </a:lstStyle>
          <a:p>
            <a:pPr/>
            <a:r>
              <a:t>第一章 風險管理(續)</a:t>
            </a:r>
          </a:p>
        </p:txBody>
      </p:sp>
      <p:sp>
        <p:nvSpPr>
          <p:cNvPr id="273" name="三、證券期貨業風險管理…"/>
          <p:cNvSpPr txBox="1"/>
          <p:nvPr/>
        </p:nvSpPr>
        <p:spPr>
          <a:xfrm>
            <a:off x="1062489" y="1475272"/>
            <a:ext cx="10103436" cy="740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spcBef>
                <a:spcPts val="3400"/>
              </a:spcBef>
              <a:defRPr b="0"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三、證券期貨業風險管理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重要功能: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(1)</a:t>
            </a:r>
            <a:r>
              <a:t>保護公司免於市場、信用、流動性、經營與法律風險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(2)</a:t>
            </a:r>
            <a:r>
              <a:t>保護金融產業不受系統風險之影響;</a:t>
            </a:r>
          </a:p>
          <a:p>
            <a:pPr marL="341629" indent="-342264" algn="l" defTabSz="457200">
              <a:spcBef>
                <a:spcPts val="1200"/>
              </a:spcBef>
              <a:tabLst>
                <a:tab pos="12700" algn="l"/>
                <a:tab pos="342900" algn="l"/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	(3)	保護公司客戶不受與市場無關之鉅額損失的影響,如公司倒閉、詐欺等;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(4)</a:t>
            </a:r>
            <a:r>
              <a:t>保護公司及其商譽不受負面聲譽風險的影響。</a:t>
            </a:r>
          </a:p>
          <a:p>
            <a:pPr algn="l" defTabSz="457200">
              <a:spcBef>
                <a:spcPts val="3400"/>
              </a:spcBef>
              <a:defRPr b="0"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四、保險業風險管理 </a:t>
            </a:r>
          </a:p>
          <a:p>
            <a:pPr algn="l" defTabSz="457200">
              <a:spcBef>
                <a:spcPts val="1200"/>
              </a:spcBef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管理實務守則之風險管理架構圖包括：</a:t>
            </a:r>
          </a:p>
          <a:p>
            <a:pPr algn="l" defTabSz="457200">
              <a:spcBef>
                <a:spcPts val="1200"/>
              </a:spcBef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風險治理、</a:t>
            </a:r>
          </a:p>
          <a:p>
            <a:pPr algn="l" defTabSz="457200">
              <a:spcBef>
                <a:spcPts val="1200"/>
              </a:spcBef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風險辨識、</a:t>
            </a:r>
          </a:p>
          <a:p>
            <a:pPr algn="l" defTabSz="457200">
              <a:spcBef>
                <a:spcPts val="1200"/>
              </a:spcBef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風險衡量、</a:t>
            </a:r>
          </a:p>
          <a:p>
            <a:pPr algn="l" defTabSz="457200">
              <a:spcBef>
                <a:spcPts val="1200"/>
              </a:spcBef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風險回應、</a:t>
            </a:r>
          </a:p>
          <a:p>
            <a:pPr algn="l" defTabSz="457200">
              <a:spcBef>
                <a:spcPts val="1200"/>
              </a:spcBef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風險監控</a:t>
            </a:r>
          </a:p>
          <a:p>
            <a:pPr algn="l" defTabSz="457200">
              <a:spcBef>
                <a:spcPts val="1200"/>
              </a:spcBef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資訊、溝通與文件化 </a:t>
            </a:r>
            <a:endParaRPr sz="1200"/>
          </a:p>
        </p:txBody>
      </p:sp>
      <p:pic>
        <p:nvPicPr>
          <p:cNvPr id="27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5726" y="4912690"/>
            <a:ext cx="5895361" cy="36253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保險科技的發展與挑戰（InsurTech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保險科技的發展與挑戰（InsurTech）</a:t>
            </a:r>
          </a:p>
        </p:txBody>
      </p:sp>
      <p:sp>
        <p:nvSpPr>
          <p:cNvPr id="204" name="幻燈片編號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第二章 金融消費者保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">
              <a:defRPr spc="83" sz="4160">
                <a:solidFill>
                  <a:srgbClr val="000000"/>
                </a:solidFill>
              </a:defRPr>
            </a:lvl1pPr>
          </a:lstStyle>
          <a:p>
            <a:pPr/>
            <a:r>
              <a:t>第二章 金融消費者保護</a:t>
            </a:r>
          </a:p>
        </p:txBody>
      </p:sp>
      <p:sp>
        <p:nvSpPr>
          <p:cNvPr id="277" name="(一)英國…"/>
          <p:cNvSpPr txBox="1"/>
          <p:nvPr/>
        </p:nvSpPr>
        <p:spPr>
          <a:xfrm>
            <a:off x="1180774" y="1352323"/>
            <a:ext cx="10643252" cy="8181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spcBef>
                <a:spcPts val="3400"/>
              </a:spcBef>
              <a:defRPr b="0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(一)英國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「金融服務暨市場法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(Financial Services and Markets Act 2000</a:t>
            </a:r>
            <a:r>
              <a:t>)」規範銀行、證券與保險業之金融活動,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以配合金融監理機關之整合。其法律架構可分為三大架構:金融服務局組織法、對金融活動之規範、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金融消費爭端解決機制。 </a:t>
            </a:r>
            <a:endParaRPr sz="1200"/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endParaRPr sz="1200"/>
          </a:p>
          <a:p>
            <a:pPr algn="l" defTabSz="457200">
              <a:spcBef>
                <a:spcPts val="3400"/>
              </a:spcBef>
              <a:defRPr b="0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(二)美國 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就電子金融服務可能涉及之消費者保護法規發布指引：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1.</a:t>
            </a:r>
            <a:r>
              <a:rPr>
                <a:latin typeface="Times"/>
                <a:ea typeface="Times"/>
                <a:cs typeface="Times"/>
                <a:sym typeface="Times"/>
              </a:rPr>
              <a:t>電子資金移轉法(</a:t>
            </a:r>
            <a:r>
              <a:t>Electronic Fund Transfer Act, Regulation E</a:t>
            </a:r>
            <a:r>
              <a:rPr>
                <a:latin typeface="Times"/>
                <a:ea typeface="Times"/>
                <a:cs typeface="Times"/>
                <a:sym typeface="Times"/>
              </a:rPr>
              <a:t>)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2.</a:t>
            </a:r>
            <a:r>
              <a:rPr>
                <a:latin typeface="Times"/>
                <a:ea typeface="Times"/>
                <a:cs typeface="Times"/>
                <a:sym typeface="Times"/>
              </a:rPr>
              <a:t>信用取得機會平等法(</a:t>
            </a:r>
            <a:r>
              <a:t>Equal Credit Opportunity, Regulation B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3.</a:t>
            </a:r>
            <a:r>
              <a:rPr>
                <a:latin typeface="Times"/>
                <a:ea typeface="Times"/>
                <a:cs typeface="Times"/>
                <a:sym typeface="Times"/>
              </a:rPr>
              <a:t>公平信用報告法(</a:t>
            </a:r>
            <a:r>
              <a:t>Fair Credit Reporting Act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4.</a:t>
            </a:r>
            <a:r>
              <a:rPr>
                <a:latin typeface="Times"/>
                <a:ea typeface="Times"/>
                <a:cs typeface="Times"/>
                <a:sym typeface="Times"/>
              </a:rPr>
              <a:t>公平債務催收法(</a:t>
            </a:r>
            <a:r>
              <a:t>Fair Debt Collection Practices Act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5. …</a:t>
            </a:r>
            <a:r>
              <a:t>等等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spcBef>
                <a:spcPts val="3400"/>
              </a:spcBef>
              <a:defRPr b="0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(三)國內</a:t>
            </a:r>
          </a:p>
          <a:p>
            <a:pPr algn="l" defTabSz="457200">
              <a:spcBef>
                <a:spcPts val="12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900">
                <a:latin typeface="Times"/>
                <a:ea typeface="Times"/>
                <a:cs typeface="Times"/>
                <a:sym typeface="Times"/>
              </a:defRPr>
            </a:pPr>
            <a:r>
              <a:t>設立單一專責之金融消費爭議處理機構「財團法人金融消費評議中心」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第三章 新興資訊安全議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80">
              <a:defRPr spc="83" sz="4160">
                <a:solidFill>
                  <a:srgbClr val="000000"/>
                </a:solidFill>
              </a:defRPr>
            </a:lvl1pPr>
          </a:lstStyle>
          <a:p>
            <a:pPr/>
            <a:r>
              <a:t>第三章 新興資訊安全議題</a:t>
            </a:r>
          </a:p>
        </p:txBody>
      </p:sp>
      <p:sp>
        <p:nvSpPr>
          <p:cNvPr id="280" name="(一)網路金融犯罪防治…"/>
          <p:cNvSpPr txBox="1"/>
          <p:nvPr/>
        </p:nvSpPr>
        <p:spPr>
          <a:xfrm>
            <a:off x="1796318" y="3702050"/>
            <a:ext cx="6072312" cy="3431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spcBef>
                <a:spcPts val="3400"/>
              </a:spcBef>
              <a:defRPr b="0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(一)網路金融犯罪防治</a:t>
            </a:r>
            <a:endParaRPr spc="24" sz="1200"/>
          </a:p>
          <a:p>
            <a:pPr algn="l" defTabSz="457200">
              <a:spcBef>
                <a:spcPts val="3400"/>
              </a:spcBef>
              <a:defRPr b="0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(二)關鍵基礎建設保護 </a:t>
            </a:r>
            <a:endParaRPr spc="24" sz="1200"/>
          </a:p>
          <a:p>
            <a:pPr algn="l" defTabSz="457200">
              <a:spcBef>
                <a:spcPts val="3400"/>
              </a:spcBef>
              <a:defRPr b="0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(三)資安事件應變及分享 </a:t>
            </a:r>
          </a:p>
        </p:txBody>
      </p:sp>
      <p:sp>
        <p:nvSpPr>
          <p:cNvPr id="281" name="金融科技高度利用資通訊技術開發新型態服務的同時,…"/>
          <p:cNvSpPr txBox="1"/>
          <p:nvPr/>
        </p:nvSpPr>
        <p:spPr>
          <a:xfrm>
            <a:off x="2168093" y="1763141"/>
            <a:ext cx="8668614" cy="1567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spcBef>
                <a:spcPts val="3400"/>
              </a:spcBef>
              <a:defRPr b="0"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金融科技高度利用資通訊技術開發新型態服務的同時,</a:t>
            </a:r>
          </a:p>
          <a:p>
            <a:pPr algn="l" defTabSz="457200">
              <a:spcBef>
                <a:spcPts val="3400"/>
              </a:spcBef>
              <a:defRPr b="0"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需特別注重相關金融資訊及個人資料之隱私與安全 </a:t>
            </a:r>
          </a:p>
        </p:txBody>
      </p:sp>
      <p:sp>
        <p:nvSpPr>
          <p:cNvPr id="282" name="對金融服務的新創公司而言,其公司規模小,成立時間短,內控制度未完備與資訊安全投資不足,相對於傳統金融機構,其資料安全與隱私保護具有較大的風險。"/>
          <p:cNvSpPr txBox="1"/>
          <p:nvPr/>
        </p:nvSpPr>
        <p:spPr>
          <a:xfrm>
            <a:off x="1204019" y="6642100"/>
            <a:ext cx="10596762" cy="228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spcBef>
                <a:spcPts val="3400"/>
              </a:spcBef>
              <a:defRPr b="0"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對金融服務的新創公司而言,其公司規模小,成立時間短,內控制度未完備與資訊安全投資不足,相對於傳統金融機構,其資料安全與隱私保護具有較大的風險。 </a:t>
            </a:r>
            <a:endParaRPr spc="24"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15" t="0" r="1315" b="0"/>
          <a:stretch>
            <a:fillRect/>
          </a:stretch>
        </p:blipFill>
        <p:spPr>
          <a:xfrm>
            <a:off x="6513115" y="1503560"/>
            <a:ext cx="5236243" cy="6898721"/>
          </a:xfrm>
          <a:prstGeom prst="rect">
            <a:avLst/>
          </a:prstGeom>
        </p:spPr>
      </p:pic>
      <p:sp>
        <p:nvSpPr>
          <p:cNvPr id="285" name="金融風險…"/>
          <p:cNvSpPr txBox="1"/>
          <p:nvPr>
            <p:ph type="title"/>
          </p:nvPr>
        </p:nvSpPr>
        <p:spPr>
          <a:xfrm>
            <a:off x="673100" y="3784600"/>
            <a:ext cx="4889500" cy="3581400"/>
          </a:xfrm>
          <a:prstGeom prst="rect">
            <a:avLst/>
          </a:prstGeom>
        </p:spPr>
        <p:txBody>
          <a:bodyPr/>
          <a:lstStyle/>
          <a:p>
            <a:pPr lvl="1" indent="178307" algn="l" defTabSz="356615">
              <a:lnSpc>
                <a:spcPct val="80000"/>
              </a:lnSpc>
              <a:defRPr cap="all" spc="115" sz="5771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pPr>
          </a:p>
          <a:p>
            <a:pPr lvl="1" indent="178307" algn="l" defTabSz="356615">
              <a:lnSpc>
                <a:spcPct val="80000"/>
              </a:lnSpc>
              <a:defRPr cap="all" spc="115" sz="5771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金融風險</a:t>
            </a:r>
          </a:p>
          <a:p>
            <a:pPr lvl="1" indent="178307" algn="l" defTabSz="356615">
              <a:lnSpc>
                <a:spcPct val="80000"/>
              </a:lnSpc>
              <a:defRPr cap="all" spc="115" sz="5771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與</a:t>
            </a:r>
          </a:p>
          <a:p>
            <a:pPr defTabSz="356615">
              <a:defRPr spc="115" sz="5771"/>
            </a:pPr>
            <a:r>
              <a:t> 科技風險</a:t>
            </a:r>
          </a:p>
        </p:txBody>
      </p:sp>
      <p:sp>
        <p:nvSpPr>
          <p:cNvPr id="286" name="金融科技產業的…"/>
          <p:cNvSpPr txBox="1"/>
          <p:nvPr>
            <p:ph type="body" sz="quarter" idx="1"/>
          </p:nvPr>
        </p:nvSpPr>
        <p:spPr>
          <a:xfrm>
            <a:off x="673100" y="2209800"/>
            <a:ext cx="4889500" cy="1358900"/>
          </a:xfrm>
          <a:prstGeom prst="rect">
            <a:avLst/>
          </a:prstGeom>
        </p:spPr>
        <p:txBody>
          <a:bodyPr/>
          <a:lstStyle/>
          <a:p>
            <a:pPr defTabSz="402336">
              <a:defRPr spc="70" sz="3520"/>
            </a:pPr>
            <a:r>
              <a:t>金融科技產業的</a:t>
            </a:r>
          </a:p>
          <a:p>
            <a:pPr defTabSz="402336">
              <a:defRPr spc="70" sz="3520"/>
            </a:pPr>
            <a:r>
              <a:t>雙重曝險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金融風險管理"/>
          <p:cNvSpPr txBox="1"/>
          <p:nvPr>
            <p:ph type="title"/>
          </p:nvPr>
        </p:nvSpPr>
        <p:spPr>
          <a:xfrm>
            <a:off x="673100" y="584200"/>
            <a:ext cx="11658600" cy="1055688"/>
          </a:xfrm>
          <a:prstGeom prst="rect">
            <a:avLst/>
          </a:prstGeom>
        </p:spPr>
        <p:txBody>
          <a:bodyPr/>
          <a:lstStyle>
            <a:lvl1pPr defTabSz="333756">
              <a:lnSpc>
                <a:spcPct val="80000"/>
              </a:lnSpc>
              <a:defRPr spc="108" sz="5402"/>
            </a:lvl1pPr>
          </a:lstStyle>
          <a:p>
            <a:pPr/>
            <a:r>
              <a:t>金融風險管理</a:t>
            </a:r>
          </a:p>
        </p:txBody>
      </p:sp>
      <p:sp>
        <p:nvSpPr>
          <p:cNvPr id="289" name="市場（價格）風險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市場（價格）風險</a:t>
            </a:r>
          </a:p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信用風險</a:t>
            </a:r>
          </a:p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流動性風險</a:t>
            </a:r>
          </a:p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模型風險</a:t>
            </a:r>
          </a:p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作業風險</a:t>
            </a:r>
          </a:p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法遵風險</a:t>
            </a:r>
          </a:p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科技風險管理"/>
          <p:cNvSpPr txBox="1"/>
          <p:nvPr>
            <p:ph type="title"/>
          </p:nvPr>
        </p:nvSpPr>
        <p:spPr>
          <a:xfrm>
            <a:off x="673100" y="584200"/>
            <a:ext cx="11658600" cy="1055688"/>
          </a:xfrm>
          <a:prstGeom prst="rect">
            <a:avLst/>
          </a:prstGeom>
        </p:spPr>
        <p:txBody>
          <a:bodyPr/>
          <a:lstStyle>
            <a:lvl1pPr defTabSz="333756">
              <a:lnSpc>
                <a:spcPct val="80000"/>
              </a:lnSpc>
              <a:defRPr spc="108" sz="5402"/>
            </a:lvl1pPr>
          </a:lstStyle>
          <a:p>
            <a:pPr/>
            <a:r>
              <a:t>科技風險管理</a:t>
            </a:r>
          </a:p>
        </p:txBody>
      </p:sp>
      <p:sp>
        <p:nvSpPr>
          <p:cNvPr id="292" name="安全性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安全性</a:t>
            </a:r>
          </a:p>
          <a:p>
            <a:pPr/>
            <a:r>
              <a:t>網路速度</a:t>
            </a:r>
          </a:p>
          <a:p>
            <a:pPr/>
            <a:r>
              <a:t>移動裝置</a:t>
            </a:r>
          </a:p>
          <a:p>
            <a:pPr/>
            <a:r>
              <a:t>雲端/高效能運算</a:t>
            </a:r>
          </a:p>
          <a:p>
            <a:pPr/>
            <a:r>
              <a:t>演算法監理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金融科技風險管理案例"/>
          <p:cNvSpPr txBox="1"/>
          <p:nvPr>
            <p:ph type="title"/>
          </p:nvPr>
        </p:nvSpPr>
        <p:spPr>
          <a:xfrm>
            <a:off x="673100" y="584200"/>
            <a:ext cx="11658600" cy="1055688"/>
          </a:xfrm>
          <a:prstGeom prst="rect">
            <a:avLst/>
          </a:prstGeom>
        </p:spPr>
        <p:txBody>
          <a:bodyPr/>
          <a:lstStyle>
            <a:lvl1pPr defTabSz="333756">
              <a:lnSpc>
                <a:spcPct val="80000"/>
              </a:lnSpc>
              <a:defRPr spc="108" sz="5402"/>
            </a:lvl1pPr>
          </a:lstStyle>
          <a:p>
            <a:pPr/>
            <a:r>
              <a:t>金融科技風險管理案例</a:t>
            </a:r>
          </a:p>
        </p:txBody>
      </p:sp>
      <p:sp>
        <p:nvSpPr>
          <p:cNvPr id="295" name="閃崩事件 v.s. 盤中價格穩定機制…"/>
          <p:cNvSpPr txBox="1"/>
          <p:nvPr>
            <p:ph type="body" sz="half" idx="1"/>
          </p:nvPr>
        </p:nvSpPr>
        <p:spPr>
          <a:xfrm>
            <a:off x="558800" y="2499469"/>
            <a:ext cx="11658600" cy="4005759"/>
          </a:xfrm>
          <a:prstGeom prst="rect">
            <a:avLst/>
          </a:prstGeom>
        </p:spPr>
        <p:txBody>
          <a:bodyPr/>
          <a:lstStyle/>
          <a:p>
            <a:pPr/>
            <a:r>
              <a:t>閃崩事件 v.s. 盤中價格穩定機制 </a:t>
            </a:r>
          </a:p>
          <a:p>
            <a:pPr marL="0" indent="0">
              <a:buClrTx/>
              <a:buSzTx/>
              <a:buNone/>
            </a:pPr>
            <a:r>
              <a:t>2010</a:t>
            </a:r>
            <a:r>
              <a:rPr>
                <a:latin typeface="Times"/>
                <a:ea typeface="Times"/>
                <a:cs typeface="Times"/>
                <a:sym typeface="Times"/>
              </a:rPr>
              <a:t>年</a:t>
            </a:r>
            <a:r>
              <a:t>5</a:t>
            </a:r>
            <a:r>
              <a:rPr>
                <a:latin typeface="Times"/>
                <a:ea typeface="Times"/>
                <a:cs typeface="Times"/>
                <a:sym typeface="Times"/>
              </a:rPr>
              <a:t>月</a:t>
            </a:r>
            <a:r>
              <a:t>6</a:t>
            </a:r>
            <a:r>
              <a:rPr>
                <a:latin typeface="Times"/>
                <a:ea typeface="Times"/>
                <a:cs typeface="Times"/>
                <a:sym typeface="Times"/>
              </a:rPr>
              <a:t>日的美股閃崩事件(道瓊跌幅近10%，約1000點)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>
              <a:buClrTx/>
              <a:buSzTx/>
              <a:buNone/>
            </a:pPr>
            <a:r>
              <a:t>2014</a:t>
            </a:r>
            <a:r>
              <a:rPr>
                <a:latin typeface="Times"/>
                <a:ea typeface="Times"/>
                <a:cs typeface="Times"/>
                <a:sym typeface="Times"/>
              </a:rPr>
              <a:t>年</a:t>
            </a:r>
            <a:r>
              <a:t>10</a:t>
            </a:r>
            <a:r>
              <a:rPr>
                <a:latin typeface="Times"/>
                <a:ea typeface="Times"/>
                <a:cs typeface="Times"/>
                <a:sym typeface="Times"/>
              </a:rPr>
              <a:t>月</a:t>
            </a:r>
            <a:r>
              <a:t>15</a:t>
            </a:r>
            <a:r>
              <a:rPr>
                <a:latin typeface="Times"/>
                <a:ea typeface="Times"/>
                <a:cs typeface="Times"/>
                <a:sym typeface="Times"/>
              </a:rPr>
              <a:t>日的殖利率閃崩事件</a:t>
            </a:r>
            <a:r>
              <a:t> </a:t>
            </a:r>
          </a:p>
          <a:p>
            <a:pPr/>
            <a:r>
              <a:t>在 Twitter 假報白宮有炸彈的消息，造成道瓊指數在數分鐘內下滑了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145</a:t>
            </a:r>
            <a:r>
              <a:t>點</a:t>
            </a:r>
          </a:p>
        </p:txBody>
      </p:sp>
      <p:sp>
        <p:nvSpPr>
          <p:cNvPr id="296" name="科技-&gt;金融"/>
          <p:cNvSpPr txBox="1"/>
          <p:nvPr/>
        </p:nvSpPr>
        <p:spPr>
          <a:xfrm>
            <a:off x="593293" y="1689893"/>
            <a:ext cx="26314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 defTabSz="457200">
              <a:defRPr b="0" cap="all" spc="79" sz="4000">
                <a:solidFill>
                  <a:srgbClr val="FF26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科技-&gt;金融</a:t>
            </a:r>
          </a:p>
        </p:txBody>
      </p:sp>
      <p:sp>
        <p:nvSpPr>
          <p:cNvPr id="297" name="金融-&gt;科技"/>
          <p:cNvSpPr txBox="1"/>
          <p:nvPr/>
        </p:nvSpPr>
        <p:spPr>
          <a:xfrm>
            <a:off x="593293" y="6765379"/>
            <a:ext cx="26314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 defTabSz="457200">
              <a:defRPr b="0" cap="all" spc="79" sz="4000">
                <a:solidFill>
                  <a:srgbClr val="FF26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金融-&gt;科技</a:t>
            </a:r>
          </a:p>
        </p:txBody>
      </p:sp>
      <p:sp>
        <p:nvSpPr>
          <p:cNvPr id="298" name="大陸股災後P2P崩壞"/>
          <p:cNvSpPr txBox="1"/>
          <p:nvPr/>
        </p:nvSpPr>
        <p:spPr>
          <a:xfrm>
            <a:off x="596950" y="7645400"/>
            <a:ext cx="3675077" cy="61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81000" indent="-381000" algn="l" defTabSz="457200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b="0"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大陸股災後P2P崩壞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保險業歷年稅前盈餘"/>
          <p:cNvSpPr txBox="1"/>
          <p:nvPr>
            <p:ph type="title"/>
          </p:nvPr>
        </p:nvSpPr>
        <p:spPr>
          <a:xfrm>
            <a:off x="1199388" y="-393700"/>
            <a:ext cx="10464801" cy="1877963"/>
          </a:xfrm>
          <a:prstGeom prst="rect">
            <a:avLst/>
          </a:prstGeom>
        </p:spPr>
        <p:txBody>
          <a:bodyPr/>
          <a:lstStyle/>
          <a:p>
            <a:pPr/>
            <a:r>
              <a:t>保險業歷年稅前盈餘</a:t>
            </a:r>
          </a:p>
        </p:txBody>
      </p:sp>
      <p:graphicFrame>
        <p:nvGraphicFramePr>
          <p:cNvPr id="207" name="2D 柱狀圖"/>
          <p:cNvGraphicFramePr/>
          <p:nvPr/>
        </p:nvGraphicFramePr>
        <p:xfrm>
          <a:off x="1853810" y="1903609"/>
          <a:ext cx="9297181" cy="5548116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08" name="幻燈片編號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網路對保險的影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網路對保險的影響</a:t>
            </a:r>
          </a:p>
        </p:txBody>
      </p:sp>
      <p:sp>
        <p:nvSpPr>
          <p:cNvPr id="211" name="網際網路對保險的主要影響是在幫助新保險產品進行風險定價，網路的大數據帶來被保險標的豐富的信息，結合多維數據描述標的性質，進而分析風險進行產品定價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25779">
              <a:spcBef>
                <a:spcPts val="3700"/>
              </a:spcBef>
              <a:buSzTx/>
              <a:buNone/>
              <a:defRPr sz="3239"/>
            </a:pPr>
            <a:r>
              <a:t>網際網路對保險的主要影響是在幫助新保險產品進行風險定價，網路的大數據帶來被保險標的豐富的信息，結合多維數據描述標的性質，進而分析風險進行產品定價。</a:t>
            </a:r>
          </a:p>
          <a:p>
            <a:pPr marL="0" indent="0" defTabSz="525779">
              <a:spcBef>
                <a:spcPts val="3700"/>
              </a:spcBef>
              <a:buSzTx/>
              <a:buNone/>
              <a:defRPr sz="3239"/>
            </a:pPr>
          </a:p>
          <a:p>
            <a:pPr marL="0" indent="0" defTabSz="525779">
              <a:spcBef>
                <a:spcPts val="3700"/>
              </a:spcBef>
              <a:buSzTx/>
              <a:buNone/>
              <a:defRPr sz="3239"/>
            </a:pPr>
            <a:r>
              <a:t>汽車保險：OBD 和 UBI 產品推動互聯網車險</a:t>
            </a:r>
          </a:p>
          <a:p>
            <a:pPr marL="0" indent="0" defTabSz="525779">
              <a:spcBef>
                <a:spcPts val="3700"/>
              </a:spcBef>
              <a:buSzTx/>
              <a:buNone/>
              <a:defRPr sz="3239"/>
            </a:pPr>
          </a:p>
          <a:p>
            <a:pPr marL="0" indent="0" defTabSz="525779">
              <a:spcBef>
                <a:spcPts val="3700"/>
              </a:spcBef>
              <a:buSzTx/>
              <a:buNone/>
              <a:defRPr sz="3239"/>
            </a:pPr>
            <a:r>
              <a:t>壽險：穿戴設備及互聯電子病歷協助網紀網路人身險</a:t>
            </a:r>
          </a:p>
          <a:p>
            <a:pPr marL="0" indent="0" defTabSz="411479">
              <a:spcBef>
                <a:spcPts val="0"/>
              </a:spcBef>
              <a:buSzTx/>
              <a:buNone/>
              <a:defRPr sz="1619">
                <a:latin typeface="Heiti SC Medium"/>
                <a:ea typeface="Heiti SC Medium"/>
                <a:cs typeface="Heiti SC Medium"/>
                <a:sym typeface="Heiti SC Medium"/>
              </a:defRPr>
            </a:pPr>
            <a:endParaRPr>
              <a:latin typeface="Heiti SC Light"/>
              <a:ea typeface="Heiti SC Light"/>
              <a:cs typeface="Heiti SC Light"/>
              <a:sym typeface="Heiti SC Light"/>
            </a:endParaRPr>
          </a:p>
        </p:txBody>
      </p:sp>
      <p:sp>
        <p:nvSpPr>
          <p:cNvPr id="212" name="幻燈片編號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保險業的新契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保險業的新契機</a:t>
            </a:r>
          </a:p>
        </p:txBody>
      </p:sp>
      <p:sp>
        <p:nvSpPr>
          <p:cNvPr id="215" name="國泰人壽104年6月首家推出物聯網保單「躍健康終身保險」…"/>
          <p:cNvSpPr txBox="1"/>
          <p:nvPr>
            <p:ph type="body" idx="1"/>
          </p:nvPr>
        </p:nvSpPr>
        <p:spPr>
          <a:xfrm>
            <a:off x="9398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indent="0" defTabSz="438911">
              <a:spcBef>
                <a:spcPts val="0"/>
              </a:spcBef>
              <a:buSzTx/>
              <a:buNone/>
              <a:defRPr b="1" sz="288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國泰人壽104年6月首家推出物聯網保單「躍健康終身保險」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727">
                <a:latin typeface="Helvetica"/>
                <a:ea typeface="Helvetica"/>
                <a:cs typeface="Helvetica"/>
                <a:sym typeface="Helvetica"/>
              </a:defRPr>
            </a:pPr>
            <a:r>
              <a:t>凡投保民眾都可以獲得1支智慧手環，引導保戶主動進行健康管理，搭配國壽建置的雲端健康管理平台，鼓勵保戶定期運動，並利用智慧手環把運動紀錄，傳送至健康管理平台，凡達目標者享獎勵回饋機制。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727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438911">
              <a:spcBef>
                <a:spcPts val="0"/>
              </a:spcBef>
              <a:buSzTx/>
              <a:buNone/>
              <a:defRPr b="1" sz="288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泰安產險</a:t>
            </a:r>
            <a:r>
              <a:rPr>
                <a:latin typeface="Arial"/>
                <a:ea typeface="Arial"/>
                <a:cs typeface="Arial"/>
                <a:sym typeface="Arial"/>
              </a:rPr>
              <a:t>105</a:t>
            </a:r>
            <a:r>
              <a:t>年</a:t>
            </a:r>
            <a:r>
              <a:rPr>
                <a:latin typeface="Arial"/>
                <a:ea typeface="Arial"/>
                <a:cs typeface="Arial"/>
                <a:sym typeface="Arial"/>
              </a:rPr>
              <a:t>2</a:t>
            </a:r>
            <a:r>
              <a:t>月首家獲金管會核准車聯網</a:t>
            </a:r>
            <a:r>
              <a:rPr>
                <a:latin typeface="Arial"/>
                <a:ea typeface="Arial"/>
                <a:cs typeface="Arial"/>
                <a:sym typeface="Arial"/>
              </a:rPr>
              <a:t>UBI</a:t>
            </a:r>
            <a:r>
              <a:t>車險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b="1" sz="288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UBI</a:t>
            </a:r>
            <a:r>
              <a:t>費率因子</a:t>
            </a:r>
            <a:r>
              <a:rPr>
                <a:latin typeface="Arial"/>
                <a:ea typeface="Arial"/>
                <a:cs typeface="Arial"/>
                <a:sym typeface="Arial"/>
              </a:rPr>
              <a:t>~</a:t>
            </a:r>
            <a:r>
              <a:t>行駛里程、駕駛時段、駕駛習慣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b="1" sz="288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438911">
              <a:spcBef>
                <a:spcPts val="0"/>
              </a:spcBef>
              <a:buSzTx/>
              <a:buNone/>
              <a:defRPr b="1" sz="2880">
                <a:latin typeface="Helvetica"/>
                <a:ea typeface="Helvetica"/>
                <a:cs typeface="Helvetica"/>
                <a:sym typeface="Helvetica"/>
              </a:defRPr>
            </a:pPr>
            <a:r>
              <a:t>金融科技創新 </a:t>
            </a:r>
            <a:r>
              <a:rPr>
                <a:latin typeface="Arial"/>
                <a:ea typeface="Arial"/>
                <a:cs typeface="Arial"/>
                <a:sym typeface="Arial"/>
              </a:rPr>
              <a:t>UBI</a:t>
            </a:r>
            <a:r>
              <a:t>變革對保險業之效益</a:t>
            </a:r>
          </a:p>
          <a:p>
            <a:pPr marL="329184" indent="-329184" defTabSz="438911">
              <a:spcBef>
                <a:spcPts val="0"/>
              </a:spcBef>
              <a:buSzTx/>
              <a:buNone/>
              <a:defRPr sz="2304">
                <a:latin typeface="Helvetica"/>
                <a:ea typeface="Helvetica"/>
                <a:cs typeface="Helvetica"/>
                <a:sym typeface="Helvetica"/>
              </a:defRPr>
            </a:pPr>
            <a:r>
              <a:t>鼓勵安全環保駕駛 降低事故機率</a:t>
            </a:r>
          </a:p>
          <a:p>
            <a:pPr marL="329184" indent="-329184" defTabSz="438911">
              <a:spcBef>
                <a:spcPts val="0"/>
              </a:spcBef>
              <a:buSzTx/>
              <a:buNone/>
              <a:defRPr sz="2304">
                <a:latin typeface="Helvetica"/>
                <a:ea typeface="Helvetica"/>
                <a:cs typeface="Helvetica"/>
                <a:sym typeface="Helvetica"/>
              </a:defRPr>
            </a:pPr>
            <a:r>
              <a:t>吸引優良駕駛人 刺激保險需求</a:t>
            </a:r>
          </a:p>
          <a:p>
            <a:pPr marL="329184" indent="-329184" defTabSz="438911">
              <a:spcBef>
                <a:spcPts val="0"/>
              </a:spcBef>
              <a:buSzTx/>
              <a:buNone/>
              <a:defRPr sz="2304">
                <a:latin typeface="Helvetica"/>
                <a:ea typeface="Helvetica"/>
                <a:cs typeface="Helvetica"/>
                <a:sym typeface="Helvetica"/>
              </a:defRPr>
            </a:pPr>
            <a:r>
              <a:t>降低保險賠款 提昇經營獲利</a:t>
            </a:r>
          </a:p>
          <a:p>
            <a:pPr marL="329184" indent="-329184" defTabSz="438911">
              <a:spcBef>
                <a:spcPts val="0"/>
              </a:spcBef>
              <a:buSzTx/>
              <a:buNone/>
              <a:defRPr sz="2304">
                <a:latin typeface="Helvetica"/>
                <a:ea typeface="Helvetica"/>
                <a:cs typeface="Helvetica"/>
                <a:sym typeface="Helvetica"/>
              </a:defRPr>
            </a:pPr>
            <a:r>
              <a:t>創造車主、保險公司、社會三贏</a:t>
            </a:r>
          </a:p>
          <a:p>
            <a:pPr marL="329184" indent="-329184" defTabSz="438911">
              <a:spcBef>
                <a:spcPts val="0"/>
              </a:spcBef>
              <a:buSzTx/>
              <a:buNone/>
              <a:defRPr sz="23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29184" indent="-329184" defTabSz="438911">
              <a:spcBef>
                <a:spcPts val="0"/>
              </a:spcBef>
              <a:buSzTx/>
              <a:buNone/>
              <a:defRPr sz="2304">
                <a:latin typeface="Helvetica"/>
                <a:ea typeface="Helvetica"/>
                <a:cs typeface="Helvetica"/>
                <a:sym typeface="Helvetica"/>
              </a:defRPr>
            </a:pPr>
            <a:r>
              <a:t>可應用到車險、房屋險、壽險</a:t>
            </a:r>
          </a:p>
        </p:txBody>
      </p:sp>
      <p:sp>
        <p:nvSpPr>
          <p:cNvPr id="216" name="幻燈片編號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400" y="144780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文字"/>
          <p:cNvSpPr txBox="1"/>
          <p:nvPr/>
        </p:nvSpPr>
        <p:spPr>
          <a:xfrm>
            <a:off x="6381597" y="5549900"/>
            <a:ext cx="4956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  </a:t>
            </a:r>
          </a:p>
        </p:txBody>
      </p:sp>
      <p:sp>
        <p:nvSpPr>
          <p:cNvPr id="222" name="文字"/>
          <p:cNvSpPr txBox="1"/>
          <p:nvPr/>
        </p:nvSpPr>
        <p:spPr>
          <a:xfrm>
            <a:off x="10324642" y="7743825"/>
            <a:ext cx="1258216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         </a:t>
            </a:r>
          </a:p>
        </p:txBody>
      </p:sp>
      <p:sp>
        <p:nvSpPr>
          <p:cNvPr id="223" name="幻燈片編號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400" y="144780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文字"/>
          <p:cNvSpPr txBox="1"/>
          <p:nvPr/>
        </p:nvSpPr>
        <p:spPr>
          <a:xfrm>
            <a:off x="10654995" y="7858125"/>
            <a:ext cx="876910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FFFFFF"/>
                </a:solidFill>
              </a:rPr>
              <a:t>   </a:t>
            </a:r>
            <a:r>
              <a:t>   </a:t>
            </a:r>
          </a:p>
        </p:txBody>
      </p:sp>
      <p:sp>
        <p:nvSpPr>
          <p:cNvPr id="229" name="幻燈片編號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台灣保險公司的挑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台灣保險公司的挑戰</a:t>
            </a:r>
          </a:p>
        </p:txBody>
      </p:sp>
      <p:sp>
        <p:nvSpPr>
          <p:cNvPr id="232" name="商品面:待制訂規範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29184">
              <a:spcBef>
                <a:spcPts val="800"/>
              </a:spcBef>
              <a:buSzTx/>
              <a:buNone/>
              <a:defRPr sz="1224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</a:p>
          <a:p>
            <a:pPr marL="0" indent="0" defTabSz="420624">
              <a:spcBef>
                <a:spcPts val="3000"/>
              </a:spcBef>
              <a:buSzTx/>
              <a:buNone/>
              <a:defRPr sz="2592"/>
            </a:pPr>
            <a:r>
              <a:t>商品面:待制訂規範。 </a:t>
            </a:r>
            <a:endParaRPr sz="864">
              <a:latin typeface="Times"/>
              <a:ea typeface="Times"/>
              <a:cs typeface="Times"/>
              <a:sym typeface="Times"/>
            </a:endParaRPr>
          </a:p>
          <a:p>
            <a:pPr marL="0" indent="0" defTabSz="420624">
              <a:spcBef>
                <a:spcPts val="3000"/>
              </a:spcBef>
              <a:buSzTx/>
              <a:buNone/>
              <a:defRPr sz="2592"/>
            </a:pPr>
            <a:r>
              <a:t>由於網路保險商品多趨向創新商品,而非一般傳統商品,目前須採核准制或報備制。 </a:t>
            </a:r>
            <a:endParaRPr sz="864">
              <a:latin typeface="Times"/>
              <a:ea typeface="Times"/>
              <a:cs typeface="Times"/>
              <a:sym typeface="Times"/>
            </a:endParaRPr>
          </a:p>
          <a:p>
            <a:pPr marL="0" indent="0" defTabSz="420624">
              <a:spcBef>
                <a:spcPts val="3000"/>
              </a:spcBef>
              <a:buSzTx/>
              <a:buNone/>
              <a:defRPr sz="2592"/>
            </a:pPr>
            <a:r>
              <a:t>技術面:尚未成熟。 </a:t>
            </a:r>
            <a:endParaRPr sz="864">
              <a:latin typeface="Times"/>
              <a:ea typeface="Times"/>
              <a:cs typeface="Times"/>
              <a:sym typeface="Times"/>
            </a:endParaRPr>
          </a:p>
          <a:p>
            <a:pPr marL="0" indent="0" defTabSz="420624">
              <a:spcBef>
                <a:spcPts val="3000"/>
              </a:spcBef>
              <a:buSzTx/>
              <a:buNone/>
              <a:defRPr sz="2592"/>
            </a:pPr>
            <a:r>
              <a:t>由於創新商品與大數據分析技術息息相關,目前國內業者尚在初步萌芽階段。 </a:t>
            </a:r>
            <a:endParaRPr sz="864">
              <a:latin typeface="Times"/>
              <a:ea typeface="Times"/>
              <a:cs typeface="Times"/>
              <a:sym typeface="Times"/>
            </a:endParaRPr>
          </a:p>
          <a:p>
            <a:pPr marL="0" indent="0" defTabSz="420624">
              <a:spcBef>
                <a:spcPts val="3000"/>
              </a:spcBef>
              <a:buSzTx/>
              <a:buNone/>
              <a:defRPr sz="2592"/>
            </a:pPr>
            <a:r>
              <a:t>系統面:尚未成熟。 </a:t>
            </a:r>
            <a:endParaRPr sz="864">
              <a:latin typeface="Times"/>
              <a:ea typeface="Times"/>
              <a:cs typeface="Times"/>
              <a:sym typeface="Times"/>
            </a:endParaRPr>
          </a:p>
          <a:p>
            <a:pPr marL="0" indent="0" defTabSz="420624">
              <a:spcBef>
                <a:spcPts val="3000"/>
              </a:spcBef>
              <a:buSzTx/>
              <a:buNone/>
              <a:defRPr sz="2592"/>
            </a:pPr>
            <a:r>
              <a:t>線上即時大數據分析的引入,將會造成保險業系統沉重的成本負擔,因此有待跨界整合。</a:t>
            </a:r>
          </a:p>
        </p:txBody>
      </p:sp>
      <p:sp>
        <p:nvSpPr>
          <p:cNvPr id="233" name="幻燈片編號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典範公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典範公司</a:t>
            </a:r>
          </a:p>
        </p:txBody>
      </p:sp>
      <p:sp>
        <p:nvSpPr>
          <p:cNvPr id="236" name="幻燈片編號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2006" y="3275434"/>
            <a:ext cx="3202732" cy="32027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38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9393" y="3943350"/>
            <a:ext cx="4343401" cy="1866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39" name="9/28 在港股上市"/>
          <p:cNvSpPr txBox="1"/>
          <p:nvPr/>
        </p:nvSpPr>
        <p:spPr>
          <a:xfrm>
            <a:off x="2261111" y="7061200"/>
            <a:ext cx="2344522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9/28 在港股上市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